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DM Sans Semi Bold"/>
      <p:regular r:id="rId16"/>
    </p:embeddedFont>
    <p:embeddedFont>
      <p:font typeface="DM Sans Semi Bold"/>
      <p:regular r:id="rId17"/>
    </p:embeddedFont>
    <p:embeddedFont>
      <p:font typeface="DM Sans Semi Bold"/>
      <p:regular r:id="rId18"/>
    </p:embeddedFont>
    <p:embeddedFont>
      <p:font typeface="DM Sans Semi Bold"/>
      <p:regular r:id="rId19"/>
    </p:embeddedFont>
    <p:embeddedFont>
      <p:font typeface="Inter Medium"/>
      <p:regular r:id="rId20"/>
    </p:embeddedFont>
    <p:embeddedFont>
      <p:font typeface="Inter Medium"/>
      <p:regular r:id="rId21"/>
    </p:embeddedFont>
    <p:embeddedFont>
      <p:font typeface="Inter Medium"/>
      <p:regular r:id="rId22"/>
    </p:embeddedFont>
    <p:embeddedFont>
      <p:font typeface="Inter Medium"/>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2136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Məlumatların Mühafizəsi Prinsipləri</a:t>
            </a:r>
            <a:endParaRPr lang="en-US" sz="4450" dirty="0"/>
          </a:p>
        </p:txBody>
      </p:sp>
      <p:sp>
        <p:nvSpPr>
          <p:cNvPr id="4" name="Text 1"/>
          <p:cNvSpPr/>
          <p:nvPr/>
        </p:nvSpPr>
        <p:spPr>
          <a:xfrm>
            <a:off x="6280190" y="3179088"/>
            <a:ext cx="7556421" cy="362902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UNEC Tələbə Məlumat Sistemi (SIS) çərçivəsində şəxsi məlumatların qorunması prinsipləri qanunilik, ədalətlilik, şəffaflıq, məqsəd məhdudiyyəti, məlumatların minimuma endirilməsi, dəqiqlik, saxlama müddətinin məhdudlaşdırılması, dürüstlük, məxfilik və məsuliyyətdən ibarətdir. Bu prinsiplər tələbə məlumatlarının təhlükəsizliyini təmin edir.</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Hüseynəliyev Kamal - Abdullayev Emil</a:t>
            </a:r>
            <a:pPr algn="l" indent="0" marL="0">
              <a:lnSpc>
                <a:spcPts val="2850"/>
              </a:lnSpc>
              <a:buNone/>
            </a:pPr>
            <a:r>
              <a:rPr lang="en-US" sz="1750" b="1" dirty="0">
                <a:solidFill>
                  <a:srgbClr val="464646"/>
                </a:solidFill>
                <a:latin typeface="Inter Medium" pitchFamily="34" charset="0"/>
                <a:ea typeface="Inter Medium" pitchFamily="34" charset="-122"/>
                <a:cs typeface="Inter Medium" pitchFamily="34" charset="-120"/>
              </a:rPr>
              <a:t>
</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İnformasiya Texnologiyaları</a:t>
            </a:r>
            <a:pPr algn="l" indent="0" marL="0">
              <a:lnSpc>
                <a:spcPts val="2850"/>
              </a:lnSpc>
              <a:buNone/>
            </a:pPr>
            <a:r>
              <a:rPr lang="en-US" sz="1750" b="1" dirty="0">
                <a:solidFill>
                  <a:srgbClr val="464646"/>
                </a:solidFill>
                <a:latin typeface="Inter Medium" pitchFamily="34" charset="0"/>
                <a:ea typeface="Inter Medium" pitchFamily="34" charset="-122"/>
                <a:cs typeface="Inter Medium" pitchFamily="34" charset="-120"/>
              </a:rPr>
              <a:t>
</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Qrup: 570-2</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8728591"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Qanunilik, Ədalətlilik və Şəffaflıq</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Qanuni Əsaslar</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UNEC tələbələrin şəxsi məlumatlarını yalnız qanuni əsaslarla və şəffaf şəkildə toplayır və işləyir. Məlumatların toplanması Azərbaycan Respublikasının "Şəxsi məlumatlar haqqında" Qanununa və GDPR kimi beynəlxalq standartlara uyğun aparılır.</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Şəffaf Ünsiyyət</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Qeydiyyat zamanı tələbələrə məlumat verilir ki, onların şəxsi məlumatları yalnız akademik idarəetmə, əlaqə və təhsil dəstəyi məqsədləri üçün toplanacaq. Məlumatlar tələbənin razılığı olmadan üçüncü şəxslərlə paylaşılmayacaq.</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88463"/>
            <a:ext cx="6094452"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Məqsəd Məhdudiyyəti</a:t>
            </a:r>
            <a:endParaRPr lang="en-US" sz="4450" dirty="0"/>
          </a:p>
        </p:txBody>
      </p:sp>
      <p:sp>
        <p:nvSpPr>
          <p:cNvPr id="4" name="Shape 1"/>
          <p:cNvSpPr/>
          <p:nvPr/>
        </p:nvSpPr>
        <p:spPr>
          <a:xfrm>
            <a:off x="793790" y="3037403"/>
            <a:ext cx="3664863" cy="1669852"/>
          </a:xfrm>
          <a:prstGeom prst="roundRect">
            <a:avLst>
              <a:gd name="adj" fmla="val 2038"/>
            </a:avLst>
          </a:prstGeom>
          <a:solidFill>
            <a:srgbClr val="F2EEEE"/>
          </a:solidFill>
          <a:ln/>
        </p:spPr>
      </p:sp>
      <p:sp>
        <p:nvSpPr>
          <p:cNvPr id="5" name="Text 2"/>
          <p:cNvSpPr/>
          <p:nvPr/>
        </p:nvSpPr>
        <p:spPr>
          <a:xfrm>
            <a:off x="1020604" y="3264218"/>
            <a:ext cx="2839164"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Akademik İdarəetmə</a:t>
            </a:r>
            <a:endParaRPr lang="en-US" sz="2200" dirty="0"/>
          </a:p>
        </p:txBody>
      </p:sp>
      <p:sp>
        <p:nvSpPr>
          <p:cNvPr id="6" name="Text 3"/>
          <p:cNvSpPr/>
          <p:nvPr/>
        </p:nvSpPr>
        <p:spPr>
          <a:xfrm>
            <a:off x="1020604" y="3754636"/>
            <a:ext cx="3211235"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Qiymətləndirmə, diplomların verilməsi.</a:t>
            </a:r>
            <a:endParaRPr lang="en-US" sz="1750" dirty="0"/>
          </a:p>
        </p:txBody>
      </p:sp>
      <p:sp>
        <p:nvSpPr>
          <p:cNvPr id="7" name="Shape 4"/>
          <p:cNvSpPr/>
          <p:nvPr/>
        </p:nvSpPr>
        <p:spPr>
          <a:xfrm>
            <a:off x="4685467" y="3037403"/>
            <a:ext cx="3664863" cy="1669852"/>
          </a:xfrm>
          <a:prstGeom prst="roundRect">
            <a:avLst>
              <a:gd name="adj" fmla="val 2038"/>
            </a:avLst>
          </a:prstGeom>
          <a:solidFill>
            <a:srgbClr val="F2EEEE"/>
          </a:solidFill>
          <a:ln/>
        </p:spPr>
      </p:sp>
      <p:sp>
        <p:nvSpPr>
          <p:cNvPr id="8" name="Text 5"/>
          <p:cNvSpPr/>
          <p:nvPr/>
        </p:nvSpPr>
        <p:spPr>
          <a:xfrm>
            <a:off x="4912281" y="32642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Rəsmi Ünsiyyət</a:t>
            </a:r>
            <a:endParaRPr lang="en-US" sz="2200" dirty="0"/>
          </a:p>
        </p:txBody>
      </p:sp>
      <p:sp>
        <p:nvSpPr>
          <p:cNvPr id="9" name="Text 6"/>
          <p:cNvSpPr/>
          <p:nvPr/>
        </p:nvSpPr>
        <p:spPr>
          <a:xfrm>
            <a:off x="4912281" y="3754636"/>
            <a:ext cx="3211235"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E-poçt bildirişləri.</a:t>
            </a:r>
            <a:endParaRPr lang="en-US" sz="1750" dirty="0"/>
          </a:p>
        </p:txBody>
      </p:sp>
      <p:sp>
        <p:nvSpPr>
          <p:cNvPr id="10" name="Shape 7"/>
          <p:cNvSpPr/>
          <p:nvPr/>
        </p:nvSpPr>
        <p:spPr>
          <a:xfrm>
            <a:off x="793790" y="4934069"/>
            <a:ext cx="7556421" cy="1306949"/>
          </a:xfrm>
          <a:prstGeom prst="roundRect">
            <a:avLst>
              <a:gd name="adj" fmla="val 2603"/>
            </a:avLst>
          </a:prstGeom>
          <a:solidFill>
            <a:srgbClr val="F2EEEE"/>
          </a:solidFill>
          <a:ln/>
        </p:spPr>
      </p:sp>
      <p:sp>
        <p:nvSpPr>
          <p:cNvPr id="11" name="Text 8"/>
          <p:cNvSpPr/>
          <p:nvPr/>
        </p:nvSpPr>
        <p:spPr>
          <a:xfrm>
            <a:off x="1020604" y="51608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Statistik Analizlər</a:t>
            </a:r>
            <a:endParaRPr lang="en-US" sz="2200" dirty="0"/>
          </a:p>
        </p:txBody>
      </p:sp>
      <p:sp>
        <p:nvSpPr>
          <p:cNvPr id="12" name="Text 9"/>
          <p:cNvSpPr/>
          <p:nvPr/>
        </p:nvSpPr>
        <p:spPr>
          <a:xfrm>
            <a:off x="1020604" y="5651302"/>
            <a:ext cx="710279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Tələbə məlumatlarının analizi.</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32817"/>
          </a:xfrm>
          <a:prstGeom prst="rect">
            <a:avLst/>
          </a:prstGeom>
        </p:spPr>
      </p:pic>
      <p:sp>
        <p:nvSpPr>
          <p:cNvPr id="3" name="Text 0"/>
          <p:cNvSpPr/>
          <p:nvPr/>
        </p:nvSpPr>
        <p:spPr>
          <a:xfrm>
            <a:off x="709136" y="3090029"/>
            <a:ext cx="8688467" cy="633174"/>
          </a:xfrm>
          <a:prstGeom prst="rect">
            <a:avLst/>
          </a:prstGeom>
          <a:noFill/>
          <a:ln/>
        </p:spPr>
        <p:txBody>
          <a:bodyPr wrap="none" lIns="0" tIns="0" rIns="0" bIns="0" rtlCol="0" anchor="t"/>
          <a:lstStyle/>
          <a:p>
            <a:pPr algn="l" indent="0" marL="0">
              <a:lnSpc>
                <a:spcPts val="4950"/>
              </a:lnSpc>
              <a:buNone/>
            </a:pPr>
            <a:r>
              <a:rPr lang="en-US" sz="3950" dirty="0">
                <a:solidFill>
                  <a:srgbClr val="030303"/>
                </a:solidFill>
                <a:latin typeface="DM Sans Semi Bold" pitchFamily="34" charset="0"/>
                <a:ea typeface="DM Sans Semi Bold" pitchFamily="34" charset="-122"/>
                <a:cs typeface="DM Sans Semi Bold" pitchFamily="34" charset="-120"/>
              </a:rPr>
              <a:t>Məlumatların Minimuma Endirilməsi</a:t>
            </a:r>
            <a:endParaRPr lang="en-US" sz="3950" dirty="0"/>
          </a:p>
        </p:txBody>
      </p:sp>
      <p:pic>
        <p:nvPicPr>
          <p:cNvPr id="4" name="Image 1" descr="preencoded.png">    </p:cNvPr>
          <p:cNvPicPr>
            <a:picLocks noChangeAspect="1"/>
          </p:cNvPicPr>
          <p:nvPr/>
        </p:nvPicPr>
        <p:blipFill>
          <a:blip r:embed="rId2"/>
          <a:stretch>
            <a:fillRect/>
          </a:stretch>
        </p:blipFill>
        <p:spPr>
          <a:xfrm>
            <a:off x="709136" y="4027051"/>
            <a:ext cx="1013103" cy="1215747"/>
          </a:xfrm>
          <a:prstGeom prst="rect">
            <a:avLst/>
          </a:prstGeom>
        </p:spPr>
      </p:pic>
      <p:sp>
        <p:nvSpPr>
          <p:cNvPr id="5" name="Text 1"/>
          <p:cNvSpPr/>
          <p:nvPr/>
        </p:nvSpPr>
        <p:spPr>
          <a:xfrm>
            <a:off x="2026087" y="4229576"/>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464646"/>
                </a:solidFill>
                <a:latin typeface="DM Sans Semi Bold" pitchFamily="34" charset="0"/>
                <a:ea typeface="DM Sans Semi Bold" pitchFamily="34" charset="-122"/>
                <a:cs typeface="DM Sans Semi Bold" pitchFamily="34" charset="-120"/>
              </a:rPr>
              <a:t>Lazımi Məlumatlar</a:t>
            </a:r>
            <a:endParaRPr lang="en-US" sz="1950" dirty="0"/>
          </a:p>
        </p:txBody>
      </p:sp>
      <p:sp>
        <p:nvSpPr>
          <p:cNvPr id="6" name="Text 2"/>
          <p:cNvSpPr/>
          <p:nvPr/>
        </p:nvSpPr>
        <p:spPr>
          <a:xfrm>
            <a:off x="2026087" y="4667607"/>
            <a:ext cx="11895177" cy="324207"/>
          </a:xfrm>
          <a:prstGeom prst="rect">
            <a:avLst/>
          </a:prstGeom>
          <a:noFill/>
          <a:ln/>
        </p:spPr>
        <p:txBody>
          <a:bodyPr wrap="none" lIns="0" tIns="0" rIns="0" bIns="0" rtlCol="0" anchor="t"/>
          <a:lstStyle/>
          <a:p>
            <a:pPr algn="l" indent="0" marL="0">
              <a:lnSpc>
                <a:spcPts val="2550"/>
              </a:lnSpc>
              <a:buNone/>
            </a:pPr>
            <a:r>
              <a:rPr lang="en-US" sz="1550" dirty="0">
                <a:solidFill>
                  <a:srgbClr val="464646"/>
                </a:solidFill>
                <a:latin typeface="Inter Medium" pitchFamily="34" charset="0"/>
                <a:ea typeface="Inter Medium" pitchFamily="34" charset="-122"/>
                <a:cs typeface="Inter Medium" pitchFamily="34" charset="-120"/>
              </a:rPr>
              <a:t>UNEC tələbə məlumatlarını yalnız lazım olan qədər toplayır.</a:t>
            </a:r>
            <a:endParaRPr lang="en-US" sz="1550" dirty="0"/>
          </a:p>
        </p:txBody>
      </p:sp>
      <p:pic>
        <p:nvPicPr>
          <p:cNvPr id="7" name="Image 2" descr="preencoded.png">    </p:cNvPr>
          <p:cNvPicPr>
            <a:picLocks noChangeAspect="1"/>
          </p:cNvPicPr>
          <p:nvPr/>
        </p:nvPicPr>
        <p:blipFill>
          <a:blip r:embed="rId3"/>
          <a:stretch>
            <a:fillRect/>
          </a:stretch>
        </p:blipFill>
        <p:spPr>
          <a:xfrm>
            <a:off x="709136" y="5242798"/>
            <a:ext cx="1013103" cy="1215747"/>
          </a:xfrm>
          <a:prstGeom prst="rect">
            <a:avLst/>
          </a:prstGeom>
        </p:spPr>
      </p:pic>
      <p:sp>
        <p:nvSpPr>
          <p:cNvPr id="8" name="Text 3"/>
          <p:cNvSpPr/>
          <p:nvPr/>
        </p:nvSpPr>
        <p:spPr>
          <a:xfrm>
            <a:off x="2026087" y="5445323"/>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464646"/>
                </a:solidFill>
                <a:latin typeface="DM Sans Semi Bold" pitchFamily="34" charset="0"/>
                <a:ea typeface="DM Sans Semi Bold" pitchFamily="34" charset="-122"/>
                <a:cs typeface="DM Sans Semi Bold" pitchFamily="34" charset="-120"/>
              </a:rPr>
              <a:t>Həssas Məlumatlar</a:t>
            </a:r>
            <a:endParaRPr lang="en-US" sz="1950" dirty="0"/>
          </a:p>
        </p:txBody>
      </p:sp>
      <p:sp>
        <p:nvSpPr>
          <p:cNvPr id="9" name="Text 4"/>
          <p:cNvSpPr/>
          <p:nvPr/>
        </p:nvSpPr>
        <p:spPr>
          <a:xfrm>
            <a:off x="2026087" y="5883354"/>
            <a:ext cx="11895177" cy="324207"/>
          </a:xfrm>
          <a:prstGeom prst="rect">
            <a:avLst/>
          </a:prstGeom>
          <a:noFill/>
          <a:ln/>
        </p:spPr>
        <p:txBody>
          <a:bodyPr wrap="none" lIns="0" tIns="0" rIns="0" bIns="0" rtlCol="0" anchor="t"/>
          <a:lstStyle/>
          <a:p>
            <a:pPr algn="l" indent="0" marL="0">
              <a:lnSpc>
                <a:spcPts val="2550"/>
              </a:lnSpc>
              <a:buNone/>
            </a:pPr>
            <a:r>
              <a:rPr lang="en-US" sz="1550" dirty="0">
                <a:solidFill>
                  <a:srgbClr val="464646"/>
                </a:solidFill>
                <a:latin typeface="Inter Medium" pitchFamily="34" charset="0"/>
                <a:ea typeface="Inter Medium" pitchFamily="34" charset="-122"/>
                <a:cs typeface="Inter Medium" pitchFamily="34" charset="-120"/>
              </a:rPr>
              <a:t>Sağlamlıq məlumatları və ya ailə vəziyyəti kimi həssas məlumatlar vacib deyilsə, tələb olunmur.</a:t>
            </a:r>
            <a:endParaRPr lang="en-US" sz="1550" dirty="0"/>
          </a:p>
        </p:txBody>
      </p:sp>
      <p:pic>
        <p:nvPicPr>
          <p:cNvPr id="10" name="Image 3" descr="preencoded.png">    </p:cNvPr>
          <p:cNvPicPr>
            <a:picLocks noChangeAspect="1"/>
          </p:cNvPicPr>
          <p:nvPr/>
        </p:nvPicPr>
        <p:blipFill>
          <a:blip r:embed="rId4"/>
          <a:stretch>
            <a:fillRect/>
          </a:stretch>
        </p:blipFill>
        <p:spPr>
          <a:xfrm>
            <a:off x="709136" y="6458545"/>
            <a:ext cx="1013103" cy="1215747"/>
          </a:xfrm>
          <a:prstGeom prst="rect">
            <a:avLst/>
          </a:prstGeom>
        </p:spPr>
      </p:pic>
      <p:sp>
        <p:nvSpPr>
          <p:cNvPr id="11" name="Text 5"/>
          <p:cNvSpPr/>
          <p:nvPr/>
        </p:nvSpPr>
        <p:spPr>
          <a:xfrm>
            <a:off x="2026087" y="6661071"/>
            <a:ext cx="3017044" cy="316468"/>
          </a:xfrm>
          <a:prstGeom prst="rect">
            <a:avLst/>
          </a:prstGeom>
          <a:noFill/>
          <a:ln/>
        </p:spPr>
        <p:txBody>
          <a:bodyPr wrap="none" lIns="0" tIns="0" rIns="0" bIns="0" rtlCol="0" anchor="t"/>
          <a:lstStyle/>
          <a:p>
            <a:pPr algn="l" indent="0" marL="0">
              <a:lnSpc>
                <a:spcPts val="2450"/>
              </a:lnSpc>
              <a:buNone/>
            </a:pPr>
            <a:r>
              <a:rPr lang="en-US" sz="1950" dirty="0">
                <a:solidFill>
                  <a:srgbClr val="464646"/>
                </a:solidFill>
                <a:latin typeface="DM Sans Semi Bold" pitchFamily="34" charset="0"/>
                <a:ea typeface="DM Sans Semi Bold" pitchFamily="34" charset="-122"/>
                <a:cs typeface="DM Sans Semi Bold" pitchFamily="34" charset="-120"/>
              </a:rPr>
              <a:t>Şəxsi Həyatın Qorunması</a:t>
            </a:r>
            <a:endParaRPr lang="en-US" sz="1950" dirty="0"/>
          </a:p>
        </p:txBody>
      </p:sp>
      <p:sp>
        <p:nvSpPr>
          <p:cNvPr id="12" name="Text 6"/>
          <p:cNvSpPr/>
          <p:nvPr/>
        </p:nvSpPr>
        <p:spPr>
          <a:xfrm>
            <a:off x="2026087" y="7099102"/>
            <a:ext cx="11895177" cy="324207"/>
          </a:xfrm>
          <a:prstGeom prst="rect">
            <a:avLst/>
          </a:prstGeom>
          <a:noFill/>
          <a:ln/>
        </p:spPr>
        <p:txBody>
          <a:bodyPr wrap="none" lIns="0" tIns="0" rIns="0" bIns="0" rtlCol="0" anchor="t"/>
          <a:lstStyle/>
          <a:p>
            <a:pPr algn="l" indent="0" marL="0">
              <a:lnSpc>
                <a:spcPts val="2550"/>
              </a:lnSpc>
              <a:buNone/>
            </a:pPr>
            <a:r>
              <a:rPr lang="en-US" sz="1550" dirty="0">
                <a:solidFill>
                  <a:srgbClr val="464646"/>
                </a:solidFill>
                <a:latin typeface="Inter Medium" pitchFamily="34" charset="0"/>
                <a:ea typeface="Inter Medium" pitchFamily="34" charset="-122"/>
                <a:cs typeface="Inter Medium" pitchFamily="34" charset="-120"/>
              </a:rPr>
              <a:t>Tələbənin şəxsi həyatının və məxfiliyinin qorunmasına kömək edir.</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Dəqiqlik</a:t>
            </a:r>
            <a:endParaRPr lang="en-US" sz="4450" dirty="0"/>
          </a:p>
        </p:txBody>
      </p:sp>
      <p:sp>
        <p:nvSpPr>
          <p:cNvPr id="3" name="Text 1"/>
          <p:cNvSpPr/>
          <p:nvPr/>
        </p:nvSpPr>
        <p:spPr>
          <a:xfrm>
            <a:off x="1743789" y="4087892"/>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Düzgün Məlumatlar</a:t>
            </a:r>
            <a:endParaRPr lang="en-US" sz="2200" dirty="0"/>
          </a:p>
        </p:txBody>
      </p:sp>
      <p:sp>
        <p:nvSpPr>
          <p:cNvPr id="4" name="Text 2"/>
          <p:cNvSpPr/>
          <p:nvPr/>
        </p:nvSpPr>
        <p:spPr>
          <a:xfrm>
            <a:off x="793790" y="4578310"/>
            <a:ext cx="3785235" cy="725805"/>
          </a:xfrm>
          <a:prstGeom prst="rect">
            <a:avLst/>
          </a:prstGeom>
          <a:noFill/>
          <a:ln/>
        </p:spPr>
        <p:txBody>
          <a:bodyPr wrap="square" lIns="0" tIns="0" rIns="0" bIns="0" rtlCol="0" anchor="t"/>
          <a:lstStyle/>
          <a:p>
            <a:pPr algn="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Tələbə məlumatlarının düzgünlüyü UNEC üçün vacibdir.</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5980033" y="4496633"/>
            <a:ext cx="318968" cy="398621"/>
          </a:xfrm>
          <a:prstGeom prst="rect">
            <a:avLst/>
          </a:prstGeom>
          <a:noFill/>
          <a:ln/>
        </p:spPr>
        <p:txBody>
          <a:bodyPr wrap="none" lIns="0" tIns="0" rIns="0" bIns="0" rtlCol="0" anchor="t"/>
          <a:lstStyle/>
          <a:p>
            <a:pPr algn="l" indent="0" marL="0">
              <a:lnSpc>
                <a:spcPts val="4000"/>
              </a:lnSpc>
              <a:buNone/>
            </a:pPr>
            <a:r>
              <a:rPr lang="en-US" sz="2500" dirty="0">
                <a:solidFill>
                  <a:srgbClr val="464646"/>
                </a:solidFill>
                <a:latin typeface="DM Sans Semi Bold" pitchFamily="34" charset="0"/>
                <a:ea typeface="DM Sans Semi Bold" pitchFamily="34" charset="-122"/>
                <a:cs typeface="DM Sans Semi Bold" pitchFamily="34" charset="-120"/>
              </a:rPr>
              <a:t>1</a:t>
            </a:r>
            <a:endParaRPr lang="en-US" sz="2500" dirty="0"/>
          </a:p>
        </p:txBody>
      </p:sp>
      <p:sp>
        <p:nvSpPr>
          <p:cNvPr id="7" name="Text 4"/>
          <p:cNvSpPr/>
          <p:nvPr/>
        </p:nvSpPr>
        <p:spPr>
          <a:xfrm>
            <a:off x="9597628" y="27708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Yenidən Qeydiyyat</a:t>
            </a:r>
            <a:endParaRPr lang="en-US" sz="2200" dirty="0"/>
          </a:p>
        </p:txBody>
      </p:sp>
      <p:sp>
        <p:nvSpPr>
          <p:cNvPr id="8" name="Text 5"/>
          <p:cNvSpPr/>
          <p:nvPr/>
        </p:nvSpPr>
        <p:spPr>
          <a:xfrm>
            <a:off x="9597628" y="3261241"/>
            <a:ext cx="4238982"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Hər tədris ilinin əvvəlində tələbələrdən məlumatlarını yoxlayıb yeniləmələri tələb olunur.</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7743230" y="3478649"/>
            <a:ext cx="318968" cy="398621"/>
          </a:xfrm>
          <a:prstGeom prst="rect">
            <a:avLst/>
          </a:prstGeom>
          <a:noFill/>
          <a:ln/>
        </p:spPr>
        <p:txBody>
          <a:bodyPr wrap="none" lIns="0" tIns="0" rIns="0" bIns="0" rtlCol="0" anchor="t"/>
          <a:lstStyle/>
          <a:p>
            <a:pPr algn="l" indent="0" marL="0">
              <a:lnSpc>
                <a:spcPts val="4000"/>
              </a:lnSpc>
              <a:buNone/>
            </a:pPr>
            <a:r>
              <a:rPr lang="en-US" sz="2500" dirty="0">
                <a:solidFill>
                  <a:srgbClr val="464646"/>
                </a:solidFill>
                <a:latin typeface="DM Sans Semi Bold" pitchFamily="34" charset="0"/>
                <a:ea typeface="DM Sans Semi Bold" pitchFamily="34" charset="-122"/>
                <a:cs typeface="DM Sans Semi Bold" pitchFamily="34" charset="-120"/>
              </a:rPr>
              <a:t>2</a:t>
            </a:r>
            <a:endParaRPr lang="en-US" sz="2500" dirty="0"/>
          </a:p>
        </p:txBody>
      </p:sp>
      <p:sp>
        <p:nvSpPr>
          <p:cNvPr id="11" name="Text 7"/>
          <p:cNvSpPr/>
          <p:nvPr/>
        </p:nvSpPr>
        <p:spPr>
          <a:xfrm>
            <a:off x="9597628" y="54048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Sistemdə Yeniləmə</a:t>
            </a:r>
            <a:endParaRPr lang="en-US" sz="2200" dirty="0"/>
          </a:p>
        </p:txBody>
      </p:sp>
      <p:sp>
        <p:nvSpPr>
          <p:cNvPr id="12" name="Text 8"/>
          <p:cNvSpPr/>
          <p:nvPr/>
        </p:nvSpPr>
        <p:spPr>
          <a:xfrm>
            <a:off x="9597628" y="5895261"/>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Dəyişiklik olarsa, məlumatlar dərhal sistemdə yenilənir.</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7743230" y="5514618"/>
            <a:ext cx="318968" cy="398621"/>
          </a:xfrm>
          <a:prstGeom prst="rect">
            <a:avLst/>
          </a:prstGeom>
          <a:noFill/>
          <a:ln/>
        </p:spPr>
        <p:txBody>
          <a:bodyPr wrap="none" lIns="0" tIns="0" rIns="0" bIns="0" rtlCol="0" anchor="t"/>
          <a:lstStyle/>
          <a:p>
            <a:pPr algn="l" indent="0" marL="0">
              <a:lnSpc>
                <a:spcPts val="4000"/>
              </a:lnSpc>
              <a:buNone/>
            </a:pPr>
            <a:r>
              <a:rPr lang="en-US" sz="2500" dirty="0">
                <a:solidFill>
                  <a:srgbClr val="464646"/>
                </a:solidFill>
                <a:latin typeface="DM Sans Semi Bold" pitchFamily="34" charset="0"/>
                <a:ea typeface="DM Sans Semi Bold" pitchFamily="34" charset="-122"/>
                <a:cs typeface="DM Sans Semi Bold" pitchFamily="34" charset="-120"/>
              </a:rPr>
              <a:t>3</a:t>
            </a:r>
            <a:endParaRPr lang="en-US" sz="2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89014"/>
          </a:xfrm>
          <a:prstGeom prst="rect">
            <a:avLst/>
          </a:prstGeom>
        </p:spPr>
      </p:pic>
      <p:sp>
        <p:nvSpPr>
          <p:cNvPr id="3" name="Text 0"/>
          <p:cNvSpPr/>
          <p:nvPr/>
        </p:nvSpPr>
        <p:spPr>
          <a:xfrm>
            <a:off x="724852" y="3158609"/>
            <a:ext cx="5655707" cy="647224"/>
          </a:xfrm>
          <a:prstGeom prst="rect">
            <a:avLst/>
          </a:prstGeom>
          <a:noFill/>
          <a:ln/>
        </p:spPr>
        <p:txBody>
          <a:bodyPr wrap="none" lIns="0" tIns="0" rIns="0" bIns="0" rtlCol="0" anchor="t"/>
          <a:lstStyle/>
          <a:p>
            <a:pPr algn="l" indent="0" marL="0">
              <a:lnSpc>
                <a:spcPts val="5050"/>
              </a:lnSpc>
              <a:buNone/>
            </a:pPr>
            <a:r>
              <a:rPr lang="en-US" sz="4050" dirty="0">
                <a:solidFill>
                  <a:srgbClr val="030303"/>
                </a:solidFill>
                <a:latin typeface="DM Sans Semi Bold" pitchFamily="34" charset="0"/>
                <a:ea typeface="DM Sans Semi Bold" pitchFamily="34" charset="-122"/>
                <a:cs typeface="DM Sans Semi Bold" pitchFamily="34" charset="-120"/>
              </a:rPr>
              <a:t>Saxlama Məhdudiyyəti</a:t>
            </a:r>
            <a:endParaRPr lang="en-US" sz="4050" dirty="0"/>
          </a:p>
        </p:txBody>
      </p:sp>
      <p:sp>
        <p:nvSpPr>
          <p:cNvPr id="4" name="Shape 1"/>
          <p:cNvSpPr/>
          <p:nvPr/>
        </p:nvSpPr>
        <p:spPr>
          <a:xfrm>
            <a:off x="724852" y="5724168"/>
            <a:ext cx="13180695" cy="22860"/>
          </a:xfrm>
          <a:prstGeom prst="roundRect">
            <a:avLst>
              <a:gd name="adj" fmla="val 135911"/>
            </a:avLst>
          </a:prstGeom>
          <a:solidFill>
            <a:srgbClr val="D8D4D4"/>
          </a:solidFill>
          <a:ln/>
        </p:spPr>
      </p:sp>
      <p:sp>
        <p:nvSpPr>
          <p:cNvPr id="5" name="Shape 2"/>
          <p:cNvSpPr/>
          <p:nvPr/>
        </p:nvSpPr>
        <p:spPr>
          <a:xfrm>
            <a:off x="3943826" y="5102900"/>
            <a:ext cx="22860" cy="621268"/>
          </a:xfrm>
          <a:prstGeom prst="roundRect">
            <a:avLst>
              <a:gd name="adj" fmla="val 135911"/>
            </a:avLst>
          </a:prstGeom>
          <a:solidFill>
            <a:srgbClr val="D8D4D4"/>
          </a:solidFill>
          <a:ln/>
        </p:spPr>
      </p:sp>
      <p:sp>
        <p:nvSpPr>
          <p:cNvPr id="6" name="Shape 3"/>
          <p:cNvSpPr/>
          <p:nvPr/>
        </p:nvSpPr>
        <p:spPr>
          <a:xfrm>
            <a:off x="3722251" y="5491163"/>
            <a:ext cx="466011" cy="466011"/>
          </a:xfrm>
          <a:prstGeom prst="roundRect">
            <a:avLst>
              <a:gd name="adj" fmla="val 6667"/>
            </a:avLst>
          </a:prstGeom>
          <a:solidFill>
            <a:srgbClr val="F2EEEE"/>
          </a:solidFill>
          <a:ln/>
        </p:spPr>
      </p:sp>
      <p:sp>
        <p:nvSpPr>
          <p:cNvPr id="7" name="Text 4"/>
          <p:cNvSpPr/>
          <p:nvPr/>
        </p:nvSpPr>
        <p:spPr>
          <a:xfrm>
            <a:off x="3799939" y="5530036"/>
            <a:ext cx="310634" cy="388263"/>
          </a:xfrm>
          <a:prstGeom prst="rect">
            <a:avLst/>
          </a:prstGeom>
          <a:noFill/>
          <a:ln/>
        </p:spPr>
        <p:txBody>
          <a:bodyPr wrap="none" lIns="0" tIns="0" rIns="0" bIns="0" rtlCol="0" anchor="t"/>
          <a:lstStyle/>
          <a:p>
            <a:pPr algn="ctr" indent="0" marL="0">
              <a:lnSpc>
                <a:spcPts val="2400"/>
              </a:lnSpc>
              <a:buNone/>
            </a:pPr>
            <a:r>
              <a:rPr lang="en-US" sz="2400" dirty="0">
                <a:solidFill>
                  <a:srgbClr val="464646"/>
                </a:solidFill>
                <a:latin typeface="DM Sans Semi Bold" pitchFamily="34" charset="0"/>
                <a:ea typeface="DM Sans Semi Bold" pitchFamily="34" charset="-122"/>
                <a:cs typeface="DM Sans Semi Bold" pitchFamily="34" charset="-120"/>
              </a:rPr>
              <a:t>1</a:t>
            </a:r>
            <a:endParaRPr lang="en-US" sz="2400" dirty="0"/>
          </a:p>
        </p:txBody>
      </p:sp>
      <p:sp>
        <p:nvSpPr>
          <p:cNvPr id="8" name="Text 5"/>
          <p:cNvSpPr/>
          <p:nvPr/>
        </p:nvSpPr>
        <p:spPr>
          <a:xfrm>
            <a:off x="2660809" y="4116467"/>
            <a:ext cx="2589014" cy="323612"/>
          </a:xfrm>
          <a:prstGeom prst="rect">
            <a:avLst/>
          </a:prstGeom>
          <a:noFill/>
          <a:ln/>
        </p:spPr>
        <p:txBody>
          <a:bodyPr wrap="none" lIns="0" tIns="0" rIns="0" bIns="0" rtlCol="0" anchor="t"/>
          <a:lstStyle/>
          <a:p>
            <a:pPr algn="ctr" indent="0" marL="0">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Lazımi Müddət</a:t>
            </a:r>
            <a:endParaRPr lang="en-US" sz="2000" dirty="0"/>
          </a:p>
        </p:txBody>
      </p:sp>
      <p:sp>
        <p:nvSpPr>
          <p:cNvPr id="9" name="Text 6"/>
          <p:cNvSpPr/>
          <p:nvPr/>
        </p:nvSpPr>
        <p:spPr>
          <a:xfrm>
            <a:off x="931902" y="4564261"/>
            <a:ext cx="6046827" cy="331470"/>
          </a:xfrm>
          <a:prstGeom prst="rect">
            <a:avLst/>
          </a:prstGeom>
          <a:noFill/>
          <a:ln/>
        </p:spPr>
        <p:txBody>
          <a:bodyPr wrap="none" lIns="0" tIns="0" rIns="0" bIns="0" rtlCol="0" anchor="t"/>
          <a:lstStyle/>
          <a:p>
            <a:pPr algn="ctr"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Tələbə məlumatları yalnız lazımi müddət ərzində saxlanılır.</a:t>
            </a:r>
            <a:endParaRPr lang="en-US" sz="1600" dirty="0"/>
          </a:p>
        </p:txBody>
      </p:sp>
      <p:sp>
        <p:nvSpPr>
          <p:cNvPr id="10" name="Shape 7"/>
          <p:cNvSpPr/>
          <p:nvPr/>
        </p:nvSpPr>
        <p:spPr>
          <a:xfrm>
            <a:off x="7303651" y="5724168"/>
            <a:ext cx="22860" cy="621268"/>
          </a:xfrm>
          <a:prstGeom prst="roundRect">
            <a:avLst>
              <a:gd name="adj" fmla="val 135911"/>
            </a:avLst>
          </a:prstGeom>
          <a:solidFill>
            <a:srgbClr val="D8D4D4"/>
          </a:solidFill>
          <a:ln/>
        </p:spPr>
      </p:sp>
      <p:sp>
        <p:nvSpPr>
          <p:cNvPr id="11" name="Shape 8"/>
          <p:cNvSpPr/>
          <p:nvPr/>
        </p:nvSpPr>
        <p:spPr>
          <a:xfrm>
            <a:off x="7082076" y="5491163"/>
            <a:ext cx="466011" cy="466011"/>
          </a:xfrm>
          <a:prstGeom prst="roundRect">
            <a:avLst>
              <a:gd name="adj" fmla="val 6667"/>
            </a:avLst>
          </a:prstGeom>
          <a:solidFill>
            <a:srgbClr val="F2EEEE"/>
          </a:solidFill>
          <a:ln/>
        </p:spPr>
      </p:sp>
      <p:sp>
        <p:nvSpPr>
          <p:cNvPr id="12" name="Text 9"/>
          <p:cNvSpPr/>
          <p:nvPr/>
        </p:nvSpPr>
        <p:spPr>
          <a:xfrm>
            <a:off x="7159764" y="5530036"/>
            <a:ext cx="310634" cy="388263"/>
          </a:xfrm>
          <a:prstGeom prst="rect">
            <a:avLst/>
          </a:prstGeom>
          <a:noFill/>
          <a:ln/>
        </p:spPr>
        <p:txBody>
          <a:bodyPr wrap="none" lIns="0" tIns="0" rIns="0" bIns="0" rtlCol="0" anchor="t"/>
          <a:lstStyle/>
          <a:p>
            <a:pPr algn="ctr" indent="0" marL="0">
              <a:lnSpc>
                <a:spcPts val="2400"/>
              </a:lnSpc>
              <a:buNone/>
            </a:pPr>
            <a:r>
              <a:rPr lang="en-US" sz="2400" dirty="0">
                <a:solidFill>
                  <a:srgbClr val="464646"/>
                </a:solidFill>
                <a:latin typeface="DM Sans Semi Bold" pitchFamily="34" charset="0"/>
                <a:ea typeface="DM Sans Semi Bold" pitchFamily="34" charset="-122"/>
                <a:cs typeface="DM Sans Semi Bold" pitchFamily="34" charset="-120"/>
              </a:rPr>
              <a:t>2</a:t>
            </a:r>
            <a:endParaRPr lang="en-US" sz="2400" dirty="0"/>
          </a:p>
        </p:txBody>
      </p:sp>
      <p:sp>
        <p:nvSpPr>
          <p:cNvPr id="13" name="Text 10"/>
          <p:cNvSpPr/>
          <p:nvPr/>
        </p:nvSpPr>
        <p:spPr>
          <a:xfrm>
            <a:off x="5872282" y="6552605"/>
            <a:ext cx="2885599" cy="323612"/>
          </a:xfrm>
          <a:prstGeom prst="rect">
            <a:avLst/>
          </a:prstGeom>
          <a:noFill/>
          <a:ln/>
        </p:spPr>
        <p:txBody>
          <a:bodyPr wrap="none" lIns="0" tIns="0" rIns="0" bIns="0" rtlCol="0" anchor="t"/>
          <a:lstStyle/>
          <a:p>
            <a:pPr algn="ctr" indent="0" marL="0">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Diplom və Transkriptlər</a:t>
            </a:r>
            <a:endParaRPr lang="en-US" sz="2000" dirty="0"/>
          </a:p>
        </p:txBody>
      </p:sp>
      <p:sp>
        <p:nvSpPr>
          <p:cNvPr id="14" name="Text 11"/>
          <p:cNvSpPr/>
          <p:nvPr/>
        </p:nvSpPr>
        <p:spPr>
          <a:xfrm>
            <a:off x="4291727" y="7000399"/>
            <a:ext cx="6046827" cy="662940"/>
          </a:xfrm>
          <a:prstGeom prst="rect">
            <a:avLst/>
          </a:prstGeom>
          <a:noFill/>
          <a:ln/>
        </p:spPr>
        <p:txBody>
          <a:bodyPr wrap="square" lIns="0" tIns="0" rIns="0" bIns="0" rtlCol="0" anchor="t"/>
          <a:lstStyle/>
          <a:p>
            <a:pPr algn="ctr"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UNEC, tələbə diplomlarını və transkriptləri məzun olduqdan sonra ən azı 5 il müddətində saxlayır.</a:t>
            </a:r>
            <a:endParaRPr lang="en-US" sz="1600" dirty="0"/>
          </a:p>
        </p:txBody>
      </p:sp>
      <p:sp>
        <p:nvSpPr>
          <p:cNvPr id="15" name="Shape 12"/>
          <p:cNvSpPr/>
          <p:nvPr/>
        </p:nvSpPr>
        <p:spPr>
          <a:xfrm>
            <a:off x="10663595" y="5102900"/>
            <a:ext cx="22860" cy="621268"/>
          </a:xfrm>
          <a:prstGeom prst="roundRect">
            <a:avLst>
              <a:gd name="adj" fmla="val 135911"/>
            </a:avLst>
          </a:prstGeom>
          <a:solidFill>
            <a:srgbClr val="D8D4D4"/>
          </a:solidFill>
          <a:ln/>
        </p:spPr>
      </p:sp>
      <p:sp>
        <p:nvSpPr>
          <p:cNvPr id="16" name="Shape 13"/>
          <p:cNvSpPr/>
          <p:nvPr/>
        </p:nvSpPr>
        <p:spPr>
          <a:xfrm>
            <a:off x="10442019" y="5491163"/>
            <a:ext cx="466011" cy="466011"/>
          </a:xfrm>
          <a:prstGeom prst="roundRect">
            <a:avLst>
              <a:gd name="adj" fmla="val 6667"/>
            </a:avLst>
          </a:prstGeom>
          <a:solidFill>
            <a:srgbClr val="F2EEEE"/>
          </a:solidFill>
          <a:ln/>
        </p:spPr>
      </p:sp>
      <p:sp>
        <p:nvSpPr>
          <p:cNvPr id="17" name="Text 14"/>
          <p:cNvSpPr/>
          <p:nvPr/>
        </p:nvSpPr>
        <p:spPr>
          <a:xfrm>
            <a:off x="10519708" y="5530036"/>
            <a:ext cx="310634" cy="388263"/>
          </a:xfrm>
          <a:prstGeom prst="rect">
            <a:avLst/>
          </a:prstGeom>
          <a:noFill/>
          <a:ln/>
        </p:spPr>
        <p:txBody>
          <a:bodyPr wrap="none" lIns="0" tIns="0" rIns="0" bIns="0" rtlCol="0" anchor="t"/>
          <a:lstStyle/>
          <a:p>
            <a:pPr algn="ctr" indent="0" marL="0">
              <a:lnSpc>
                <a:spcPts val="2400"/>
              </a:lnSpc>
              <a:buNone/>
            </a:pPr>
            <a:r>
              <a:rPr lang="en-US" sz="2400" dirty="0">
                <a:solidFill>
                  <a:srgbClr val="464646"/>
                </a:solidFill>
                <a:latin typeface="DM Sans Semi Bold" pitchFamily="34" charset="0"/>
                <a:ea typeface="DM Sans Semi Bold" pitchFamily="34" charset="-122"/>
                <a:cs typeface="DM Sans Semi Bold" pitchFamily="34" charset="-120"/>
              </a:rPr>
              <a:t>3</a:t>
            </a:r>
            <a:endParaRPr lang="en-US" sz="2400" dirty="0"/>
          </a:p>
        </p:txBody>
      </p:sp>
      <p:sp>
        <p:nvSpPr>
          <p:cNvPr id="18" name="Text 15"/>
          <p:cNvSpPr/>
          <p:nvPr/>
        </p:nvSpPr>
        <p:spPr>
          <a:xfrm>
            <a:off x="9380577" y="4116467"/>
            <a:ext cx="2589014" cy="323612"/>
          </a:xfrm>
          <a:prstGeom prst="rect">
            <a:avLst/>
          </a:prstGeom>
          <a:noFill/>
          <a:ln/>
        </p:spPr>
        <p:txBody>
          <a:bodyPr wrap="none" lIns="0" tIns="0" rIns="0" bIns="0" rtlCol="0" anchor="t"/>
          <a:lstStyle/>
          <a:p>
            <a:pPr algn="ctr" indent="0" marL="0">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Qanuni Tələblər</a:t>
            </a:r>
            <a:endParaRPr lang="en-US" sz="2000" dirty="0"/>
          </a:p>
        </p:txBody>
      </p:sp>
      <p:sp>
        <p:nvSpPr>
          <p:cNvPr id="19" name="Text 16"/>
          <p:cNvSpPr/>
          <p:nvPr/>
        </p:nvSpPr>
        <p:spPr>
          <a:xfrm>
            <a:off x="7651671" y="4564261"/>
            <a:ext cx="6046827" cy="331470"/>
          </a:xfrm>
          <a:prstGeom prst="rect">
            <a:avLst/>
          </a:prstGeom>
          <a:noFill/>
          <a:ln/>
        </p:spPr>
        <p:txBody>
          <a:bodyPr wrap="none" lIns="0" tIns="0" rIns="0" bIns="0" rtlCol="0" anchor="t"/>
          <a:lstStyle/>
          <a:p>
            <a:pPr algn="ctr"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Akademik sənədlərin uzun müddət saxlanılması vacibdir.</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8183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Dürüstlük və Məxfilik (Təhlükəsizlik)</a:t>
            </a:r>
            <a:endParaRPr lang="en-US" sz="4450" dirty="0"/>
          </a:p>
        </p:txBody>
      </p:sp>
      <p:pic>
        <p:nvPicPr>
          <p:cNvPr id="4" name="Image 1" descr="preencoded.png">    </p:cNvPr>
          <p:cNvPicPr>
            <a:picLocks noChangeAspect="1"/>
          </p:cNvPicPr>
          <p:nvPr/>
        </p:nvPicPr>
        <p:blipFill>
          <a:blip r:embed="rId2"/>
          <a:stretch>
            <a:fillRect/>
          </a:stretch>
        </p:blipFill>
        <p:spPr>
          <a:xfrm>
            <a:off x="6280190" y="3139559"/>
            <a:ext cx="566976" cy="566976"/>
          </a:xfrm>
          <a:prstGeom prst="rect">
            <a:avLst/>
          </a:prstGeom>
        </p:spPr>
      </p:pic>
      <p:sp>
        <p:nvSpPr>
          <p:cNvPr id="5" name="Text 1"/>
          <p:cNvSpPr/>
          <p:nvPr/>
        </p:nvSpPr>
        <p:spPr>
          <a:xfrm>
            <a:off x="6280190" y="3933349"/>
            <a:ext cx="232981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Şifrələnmə</a:t>
            </a:r>
            <a:endParaRPr lang="en-US" sz="2200" dirty="0"/>
          </a:p>
        </p:txBody>
      </p:sp>
      <p:sp>
        <p:nvSpPr>
          <p:cNvPr id="6" name="Text 2"/>
          <p:cNvSpPr/>
          <p:nvPr/>
        </p:nvSpPr>
        <p:spPr>
          <a:xfrm>
            <a:off x="6280190" y="4423767"/>
            <a:ext cx="2329815"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Məlumatların şifrələnməsi.</a:t>
            </a:r>
            <a:endParaRPr lang="en-US" sz="1750" dirty="0"/>
          </a:p>
        </p:txBody>
      </p:sp>
      <p:pic>
        <p:nvPicPr>
          <p:cNvPr id="7" name="Image 2" descr="preencoded.png">    </p:cNvPr>
          <p:cNvPicPr>
            <a:picLocks noChangeAspect="1"/>
          </p:cNvPicPr>
          <p:nvPr/>
        </p:nvPicPr>
        <p:blipFill>
          <a:blip r:embed="rId3"/>
          <a:stretch>
            <a:fillRect/>
          </a:stretch>
        </p:blipFill>
        <p:spPr>
          <a:xfrm>
            <a:off x="8893493" y="3139559"/>
            <a:ext cx="566976" cy="566976"/>
          </a:xfrm>
          <a:prstGeom prst="rect">
            <a:avLst/>
          </a:prstGeom>
        </p:spPr>
      </p:pic>
      <p:sp>
        <p:nvSpPr>
          <p:cNvPr id="8" name="Text 3"/>
          <p:cNvSpPr/>
          <p:nvPr/>
        </p:nvSpPr>
        <p:spPr>
          <a:xfrm>
            <a:off x="8893493" y="3933349"/>
            <a:ext cx="2329815" cy="708660"/>
          </a:xfrm>
          <a:prstGeom prst="rect">
            <a:avLst/>
          </a:prstGeom>
          <a:noFill/>
          <a:ln/>
        </p:spPr>
        <p:txBody>
          <a:bodyPr wrap="squar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İki Mərhələli Autentifikasiya</a:t>
            </a:r>
            <a:endParaRPr lang="en-US" sz="2200" dirty="0"/>
          </a:p>
        </p:txBody>
      </p:sp>
      <p:sp>
        <p:nvSpPr>
          <p:cNvPr id="9" name="Text 4"/>
          <p:cNvSpPr/>
          <p:nvPr/>
        </p:nvSpPr>
        <p:spPr>
          <a:xfrm>
            <a:off x="8893493" y="4778097"/>
            <a:ext cx="2329815"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İki mərhələli autentifikasiya.</a:t>
            </a:r>
            <a:endParaRPr lang="en-US" sz="1750" dirty="0"/>
          </a:p>
        </p:txBody>
      </p:sp>
      <p:pic>
        <p:nvPicPr>
          <p:cNvPr id="10" name="Image 3" descr="preencoded.png">    </p:cNvPr>
          <p:cNvPicPr>
            <a:picLocks noChangeAspect="1"/>
          </p:cNvPicPr>
          <p:nvPr/>
        </p:nvPicPr>
        <p:blipFill>
          <a:blip r:embed="rId4"/>
          <a:stretch>
            <a:fillRect/>
          </a:stretch>
        </p:blipFill>
        <p:spPr>
          <a:xfrm>
            <a:off x="11506795" y="3139559"/>
            <a:ext cx="566976" cy="566976"/>
          </a:xfrm>
          <a:prstGeom prst="rect">
            <a:avLst/>
          </a:prstGeom>
        </p:spPr>
      </p:pic>
      <p:sp>
        <p:nvSpPr>
          <p:cNvPr id="11" name="Text 5"/>
          <p:cNvSpPr/>
          <p:nvPr/>
        </p:nvSpPr>
        <p:spPr>
          <a:xfrm>
            <a:off x="11506795" y="3933349"/>
            <a:ext cx="232981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Giriş İcazələri</a:t>
            </a:r>
            <a:endParaRPr lang="en-US" sz="2200" dirty="0"/>
          </a:p>
        </p:txBody>
      </p:sp>
      <p:sp>
        <p:nvSpPr>
          <p:cNvPr id="12" name="Text 6"/>
          <p:cNvSpPr/>
          <p:nvPr/>
        </p:nvSpPr>
        <p:spPr>
          <a:xfrm>
            <a:off x="11506795" y="4423767"/>
            <a:ext cx="2329815"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Giriş icazələrinin idarə olunması.</a:t>
            </a:r>
            <a:endParaRPr lang="en-US" sz="1750" dirty="0"/>
          </a:p>
        </p:txBody>
      </p:sp>
      <p:sp>
        <p:nvSpPr>
          <p:cNvPr id="13" name="Text 7"/>
          <p:cNvSpPr/>
          <p:nvPr/>
        </p:nvSpPr>
        <p:spPr>
          <a:xfrm>
            <a:off x="6280190" y="575905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Tələbə məlumatlarının qorunması üçün UNEC müxtəlif texniki və inzibati təhlükəsizlik tədbirləri tətbiq edir. 2023-cü ildə baş verən hücum cəhdi zamanı məlumat pozuntusunun qarşısı alındı.</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7837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Məsuliyyət</a:t>
            </a:r>
            <a:endParaRPr lang="en-US" sz="4450" dirty="0"/>
          </a:p>
        </p:txBody>
      </p:sp>
      <p:sp>
        <p:nvSpPr>
          <p:cNvPr id="3" name="Shape 1"/>
          <p:cNvSpPr/>
          <p:nvPr/>
        </p:nvSpPr>
        <p:spPr>
          <a:xfrm>
            <a:off x="793790" y="2440781"/>
            <a:ext cx="2173724" cy="1306949"/>
          </a:xfrm>
          <a:prstGeom prst="roundRect">
            <a:avLst>
              <a:gd name="adj" fmla="val 2603"/>
            </a:avLst>
          </a:prstGeom>
          <a:solidFill>
            <a:srgbClr val="F2EEEE"/>
          </a:solidFill>
          <a:ln/>
        </p:spPr>
      </p:sp>
      <p:sp>
        <p:nvSpPr>
          <p:cNvPr id="4" name="Text 2"/>
          <p:cNvSpPr/>
          <p:nvPr/>
        </p:nvSpPr>
        <p:spPr>
          <a:xfrm>
            <a:off x="1721167" y="2894886"/>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464646"/>
                </a:solidFill>
                <a:latin typeface="DM Sans Semi Bold" pitchFamily="34" charset="0"/>
                <a:ea typeface="DM Sans Semi Bold" pitchFamily="34" charset="-122"/>
                <a:cs typeface="DM Sans Semi Bold" pitchFamily="34" charset="-120"/>
              </a:rPr>
              <a:t>1</a:t>
            </a:r>
            <a:endParaRPr lang="en-US" sz="2500" dirty="0"/>
          </a:p>
        </p:txBody>
      </p:sp>
      <p:sp>
        <p:nvSpPr>
          <p:cNvPr id="5" name="Text 3"/>
          <p:cNvSpPr/>
          <p:nvPr/>
        </p:nvSpPr>
        <p:spPr>
          <a:xfrm>
            <a:off x="3194328" y="2667595"/>
            <a:ext cx="4989314"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Məlumatların Mühafizəsi Mütəxəssisi</a:t>
            </a:r>
            <a:endParaRPr lang="en-US" sz="2200" dirty="0"/>
          </a:p>
        </p:txBody>
      </p:sp>
      <p:sp>
        <p:nvSpPr>
          <p:cNvPr id="6" name="Text 4"/>
          <p:cNvSpPr/>
          <p:nvPr/>
        </p:nvSpPr>
        <p:spPr>
          <a:xfrm>
            <a:off x="3194328" y="3158014"/>
            <a:ext cx="7735848"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Şəxsi məlumatların qorunmasına nəzarət edən mütəxəssis təyin olunub.</a:t>
            </a:r>
            <a:endParaRPr lang="en-US" sz="1750" dirty="0"/>
          </a:p>
        </p:txBody>
      </p:sp>
      <p:sp>
        <p:nvSpPr>
          <p:cNvPr id="7" name="Shape 5"/>
          <p:cNvSpPr/>
          <p:nvPr/>
        </p:nvSpPr>
        <p:spPr>
          <a:xfrm>
            <a:off x="3080861" y="3732490"/>
            <a:ext cx="10642402" cy="15240"/>
          </a:xfrm>
          <a:prstGeom prst="roundRect">
            <a:avLst>
              <a:gd name="adj" fmla="val 223256"/>
            </a:avLst>
          </a:prstGeom>
          <a:solidFill>
            <a:srgbClr val="D8D4D4"/>
          </a:solidFill>
          <a:ln/>
        </p:spPr>
      </p:sp>
      <p:sp>
        <p:nvSpPr>
          <p:cNvPr id="8" name="Shape 6"/>
          <p:cNvSpPr/>
          <p:nvPr/>
        </p:nvSpPr>
        <p:spPr>
          <a:xfrm>
            <a:off x="793790" y="3861078"/>
            <a:ext cx="4347567" cy="1306949"/>
          </a:xfrm>
          <a:prstGeom prst="roundRect">
            <a:avLst>
              <a:gd name="adj" fmla="val 2603"/>
            </a:avLst>
          </a:prstGeom>
          <a:solidFill>
            <a:srgbClr val="F2EEEE"/>
          </a:solidFill>
          <a:ln/>
        </p:spPr>
      </p:sp>
      <p:sp>
        <p:nvSpPr>
          <p:cNvPr id="9" name="Text 7"/>
          <p:cNvSpPr/>
          <p:nvPr/>
        </p:nvSpPr>
        <p:spPr>
          <a:xfrm>
            <a:off x="2808089" y="4315182"/>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464646"/>
                </a:solidFill>
                <a:latin typeface="DM Sans Semi Bold" pitchFamily="34" charset="0"/>
                <a:ea typeface="DM Sans Semi Bold" pitchFamily="34" charset="-122"/>
                <a:cs typeface="DM Sans Semi Bold" pitchFamily="34" charset="-120"/>
              </a:rPr>
              <a:t>2</a:t>
            </a:r>
            <a:endParaRPr lang="en-US" sz="2500" dirty="0"/>
          </a:p>
        </p:txBody>
      </p:sp>
      <p:sp>
        <p:nvSpPr>
          <p:cNvPr id="10" name="Text 8"/>
          <p:cNvSpPr/>
          <p:nvPr/>
        </p:nvSpPr>
        <p:spPr>
          <a:xfrm>
            <a:off x="5368171" y="40878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Auditlər</a:t>
            </a:r>
            <a:endParaRPr lang="en-US" sz="2200" dirty="0"/>
          </a:p>
        </p:txBody>
      </p:sp>
      <p:sp>
        <p:nvSpPr>
          <p:cNvPr id="11" name="Text 9"/>
          <p:cNvSpPr/>
          <p:nvPr/>
        </p:nvSpPr>
        <p:spPr>
          <a:xfrm>
            <a:off x="5368171" y="4578310"/>
            <a:ext cx="4522232"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Müntəzəm daxili və xarici auditlər keçirilir.</a:t>
            </a:r>
            <a:endParaRPr lang="en-US" sz="1750" dirty="0"/>
          </a:p>
        </p:txBody>
      </p:sp>
      <p:sp>
        <p:nvSpPr>
          <p:cNvPr id="12" name="Shape 10"/>
          <p:cNvSpPr/>
          <p:nvPr/>
        </p:nvSpPr>
        <p:spPr>
          <a:xfrm>
            <a:off x="5254704" y="5152787"/>
            <a:ext cx="8468558" cy="15240"/>
          </a:xfrm>
          <a:prstGeom prst="roundRect">
            <a:avLst>
              <a:gd name="adj" fmla="val 223256"/>
            </a:avLst>
          </a:prstGeom>
          <a:solidFill>
            <a:srgbClr val="D8D4D4"/>
          </a:solidFill>
          <a:ln/>
        </p:spPr>
      </p:sp>
      <p:sp>
        <p:nvSpPr>
          <p:cNvPr id="13" name="Shape 11"/>
          <p:cNvSpPr/>
          <p:nvPr/>
        </p:nvSpPr>
        <p:spPr>
          <a:xfrm>
            <a:off x="793790" y="5281374"/>
            <a:ext cx="6521410" cy="1669852"/>
          </a:xfrm>
          <a:prstGeom prst="roundRect">
            <a:avLst>
              <a:gd name="adj" fmla="val 2038"/>
            </a:avLst>
          </a:prstGeom>
          <a:solidFill>
            <a:srgbClr val="F2EEEE"/>
          </a:solidFill>
          <a:ln/>
        </p:spPr>
      </p:sp>
      <p:sp>
        <p:nvSpPr>
          <p:cNvPr id="14" name="Text 12"/>
          <p:cNvSpPr/>
          <p:nvPr/>
        </p:nvSpPr>
        <p:spPr>
          <a:xfrm>
            <a:off x="3895011" y="5916930"/>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464646"/>
                </a:solidFill>
                <a:latin typeface="DM Sans Semi Bold" pitchFamily="34" charset="0"/>
                <a:ea typeface="DM Sans Semi Bold" pitchFamily="34" charset="-122"/>
                <a:cs typeface="DM Sans Semi Bold" pitchFamily="34" charset="-120"/>
              </a:rPr>
              <a:t>3</a:t>
            </a:r>
            <a:endParaRPr lang="en-US" sz="2500" dirty="0"/>
          </a:p>
        </p:txBody>
      </p:sp>
      <p:sp>
        <p:nvSpPr>
          <p:cNvPr id="15" name="Text 13"/>
          <p:cNvSpPr/>
          <p:nvPr/>
        </p:nvSpPr>
        <p:spPr>
          <a:xfrm>
            <a:off x="7542014" y="5508188"/>
            <a:ext cx="3952161"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Əməl Edilməmənin Nəticələri</a:t>
            </a:r>
            <a:endParaRPr lang="en-US" sz="2200" dirty="0"/>
          </a:p>
        </p:txBody>
      </p:sp>
      <p:sp>
        <p:nvSpPr>
          <p:cNvPr id="16" name="Text 14"/>
          <p:cNvSpPr/>
          <p:nvPr/>
        </p:nvSpPr>
        <p:spPr>
          <a:xfrm>
            <a:off x="7542014" y="5998607"/>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Əməkdaşlar qaydalara əməl etməzsə, intizam tədbirləri tətbiq edilir.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7945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Nəticə</a:t>
            </a:r>
            <a:endParaRPr lang="en-US" sz="4450" dirty="0"/>
          </a:p>
        </p:txBody>
      </p:sp>
      <p:sp>
        <p:nvSpPr>
          <p:cNvPr id="4" name="Shape 1"/>
          <p:cNvSpPr/>
          <p:nvPr/>
        </p:nvSpPr>
        <p:spPr>
          <a:xfrm>
            <a:off x="793790" y="5228392"/>
            <a:ext cx="510302" cy="510302"/>
          </a:xfrm>
          <a:prstGeom prst="roundRect">
            <a:avLst>
              <a:gd name="adj" fmla="val 6667"/>
            </a:avLst>
          </a:prstGeom>
          <a:solidFill>
            <a:srgbClr val="F2EEEE"/>
          </a:solidFill>
          <a:ln/>
        </p:spPr>
      </p:sp>
      <p:sp>
        <p:nvSpPr>
          <p:cNvPr id="5" name="Text 2"/>
          <p:cNvSpPr/>
          <p:nvPr/>
        </p:nvSpPr>
        <p:spPr>
          <a:xfrm>
            <a:off x="1530906" y="5306258"/>
            <a:ext cx="2861548"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Qanunilik və Şəffaflıq</a:t>
            </a:r>
            <a:endParaRPr lang="en-US" sz="2200" dirty="0"/>
          </a:p>
        </p:txBody>
      </p:sp>
      <p:sp>
        <p:nvSpPr>
          <p:cNvPr id="6" name="Text 3"/>
          <p:cNvSpPr/>
          <p:nvPr/>
        </p:nvSpPr>
        <p:spPr>
          <a:xfrm>
            <a:off x="1530906" y="5796677"/>
            <a:ext cx="342149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Məlumatların qanuni əsaslarla toplanması və şəffaf ünsiyyət.</a:t>
            </a:r>
            <a:endParaRPr lang="en-US" sz="1750" dirty="0"/>
          </a:p>
        </p:txBody>
      </p:sp>
      <p:sp>
        <p:nvSpPr>
          <p:cNvPr id="7" name="Shape 4"/>
          <p:cNvSpPr/>
          <p:nvPr/>
        </p:nvSpPr>
        <p:spPr>
          <a:xfrm>
            <a:off x="5235893" y="5228392"/>
            <a:ext cx="510302" cy="510302"/>
          </a:xfrm>
          <a:prstGeom prst="roundRect">
            <a:avLst>
              <a:gd name="adj" fmla="val 6667"/>
            </a:avLst>
          </a:prstGeom>
          <a:solidFill>
            <a:srgbClr val="F2EEEE"/>
          </a:solidFill>
          <a:ln/>
        </p:spPr>
      </p:sp>
      <p:sp>
        <p:nvSpPr>
          <p:cNvPr id="8" name="Text 5"/>
          <p:cNvSpPr/>
          <p:nvPr/>
        </p:nvSpPr>
        <p:spPr>
          <a:xfrm>
            <a:off x="5973008" y="5306258"/>
            <a:ext cx="3058954"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Təhlükəsizlik Tədbirləri</a:t>
            </a:r>
            <a:endParaRPr lang="en-US" sz="2200" dirty="0"/>
          </a:p>
        </p:txBody>
      </p:sp>
      <p:sp>
        <p:nvSpPr>
          <p:cNvPr id="9" name="Text 6"/>
          <p:cNvSpPr/>
          <p:nvPr/>
        </p:nvSpPr>
        <p:spPr>
          <a:xfrm>
            <a:off x="5973008" y="5796677"/>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Məlumatların şifrələnməsi və giriş icazələrinin idarə olunması.</a:t>
            </a:r>
            <a:endParaRPr lang="en-US" sz="1750" dirty="0"/>
          </a:p>
        </p:txBody>
      </p:sp>
      <p:sp>
        <p:nvSpPr>
          <p:cNvPr id="10" name="Shape 7"/>
          <p:cNvSpPr/>
          <p:nvPr/>
        </p:nvSpPr>
        <p:spPr>
          <a:xfrm>
            <a:off x="9677995" y="5228392"/>
            <a:ext cx="510302" cy="510302"/>
          </a:xfrm>
          <a:prstGeom prst="roundRect">
            <a:avLst>
              <a:gd name="adj" fmla="val 6667"/>
            </a:avLst>
          </a:prstGeom>
          <a:solidFill>
            <a:srgbClr val="F2EEEE"/>
          </a:solidFill>
          <a:ln/>
        </p:spPr>
      </p:sp>
      <p:sp>
        <p:nvSpPr>
          <p:cNvPr id="11" name="Text 8"/>
          <p:cNvSpPr/>
          <p:nvPr/>
        </p:nvSpPr>
        <p:spPr>
          <a:xfrm>
            <a:off x="10415111" y="530625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Məsuliyyət</a:t>
            </a:r>
            <a:endParaRPr lang="en-US" sz="2200" dirty="0"/>
          </a:p>
        </p:txBody>
      </p:sp>
      <p:sp>
        <p:nvSpPr>
          <p:cNvPr id="12" name="Text 9"/>
          <p:cNvSpPr/>
          <p:nvPr/>
        </p:nvSpPr>
        <p:spPr>
          <a:xfrm>
            <a:off x="10415111" y="5796677"/>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Məlumatların mühafizəsi mütəxəssisi və müntəzəm auditlər.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2025-04-28T22:49:42Z</dcterms:created>
  <dcterms:modified xsi:type="dcterms:W3CDTF">2025-04-28T22:49:42Z</dcterms:modified>
</cp:coreProperties>
</file>